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3659" r:id="rId2"/>
  </p:sldMasterIdLst>
  <p:notesMasterIdLst>
    <p:notesMasterId r:id="rId21"/>
  </p:notesMasterIdLst>
  <p:sldIdLst>
    <p:sldId id="256" r:id="rId3"/>
    <p:sldId id="257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61" r:id="rId13"/>
    <p:sldId id="270" r:id="rId14"/>
    <p:sldId id="272" r:id="rId15"/>
    <p:sldId id="273" r:id="rId16"/>
    <p:sldId id="274" r:id="rId17"/>
    <p:sldId id="262" r:id="rId18"/>
    <p:sldId id="258" r:id="rId19"/>
    <p:sldId id="263" r:id="rId2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EFD11-8AC3-63B3-6A62-23552B93E74B}" v="25" dt="2021-09-13T17:05:22.994"/>
    <p1510:client id="{36A8D323-FBC3-C558-207A-4DE8F1CCEE27}" v="499" dt="2021-09-15T14:35:27.865"/>
    <p1510:client id="{39FDC250-711F-94AA-4D4A-2F4262177B5D}" v="102" dt="2021-09-13T17:24:33.272"/>
    <p1510:client id="{5A8CC6A2-A5F8-CEF3-9DC3-7115CBEF1726}" v="516" dt="2021-09-14T11:26:46.627"/>
    <p1510:client id="{B20591DF-FFC2-F30D-7EC8-5F0AA8907BE1}" v="1" dt="2021-09-15T16:42:29.011"/>
    <p1510:client id="{D0FD501C-30E7-4491-B442-29B052D46B1B}" v="1652" dt="2021-09-13T17:02:33.392"/>
    <p1510:client id="{F5A81FA0-692E-8117-9D41-575F2F71F0FF}" v="24" dt="2021-09-15T16:27:15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6D4C6-D7D2-4881-B08B-2E64C71530A6}" type="datetimeFigureOut">
              <a:rPr lang="en-GB"/>
              <a:t>16/09/2021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DAEA1-ADC3-476C-8306-2B4CDC43CEC2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59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3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0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0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033067" y="896808"/>
            <a:ext cx="1442167" cy="1499933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8716751" y="4457234"/>
            <a:ext cx="1442167" cy="1499933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5812803" y="375661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240403" y="1585233"/>
            <a:ext cx="77112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40403" y="4065933"/>
            <a:ext cx="7711200" cy="12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5812803" y="375661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41000" y="2353267"/>
            <a:ext cx="10962800" cy="12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656751" y="168037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656751" y="168037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5333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341600" y="1986433"/>
            <a:ext cx="5333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652291" y="1883036"/>
            <a:ext cx="4420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517200" y="2125367"/>
            <a:ext cx="374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6706233" y="5994004"/>
            <a:ext cx="7212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54000" y="1612100"/>
            <a:ext cx="5393600" cy="20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200" y="6769100"/>
            <a:ext cx="121916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517200" y="1536600"/>
            <a:ext cx="111576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517200" y="3892600"/>
            <a:ext cx="111576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2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7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9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9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1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9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9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7056444" cy="3255264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tx1"/>
                </a:solidFill>
                <a:cs typeface="Calibri Light"/>
              </a:rPr>
              <a:t>Anaesthetic Chart Documentation:</a:t>
            </a:r>
            <a:br>
              <a:rPr lang="en-GB" dirty="0">
                <a:solidFill>
                  <a:schemeClr val="tx1"/>
                </a:solidFill>
                <a:cs typeface="Calibri Light"/>
              </a:rPr>
            </a:br>
            <a:r>
              <a:rPr lang="en-GB" dirty="0">
                <a:solidFill>
                  <a:schemeClr val="tx1"/>
                </a:solidFill>
                <a:cs typeface="Calibri Light"/>
              </a:rPr>
              <a:t>Is It Up To Scratch?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28702" y="4084889"/>
            <a:ext cx="3021621" cy="1709159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GB" sz="1800">
                <a:solidFill>
                  <a:srgbClr val="FFFFFF"/>
                </a:solidFill>
                <a:cs typeface="Calibri"/>
              </a:rPr>
              <a:t>Dr Melissa Hartley</a:t>
            </a:r>
          </a:p>
          <a:p>
            <a:pPr algn="r"/>
            <a:r>
              <a:rPr lang="en-GB" sz="1800">
                <a:solidFill>
                  <a:srgbClr val="FFFFFF"/>
                </a:solidFill>
                <a:ea typeface="+mn-lt"/>
                <a:cs typeface="+mn-lt"/>
              </a:rPr>
              <a:t>21st September 2021</a:t>
            </a:r>
            <a:endParaRPr lang="en-GB" sz="1800">
              <a:solidFill>
                <a:srgbClr val="FFFFFF"/>
              </a:solidFill>
            </a:endParaRPr>
          </a:p>
          <a:p>
            <a:pPr algn="r"/>
            <a:r>
              <a:rPr lang="en-GB" sz="1800">
                <a:solidFill>
                  <a:srgbClr val="FFFFFF"/>
                </a:solidFill>
                <a:cs typeface="Calibri"/>
              </a:rPr>
              <a:t>Dr MK Varma Memorial Prize Meeting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EEE5-571B-4728-B790-071665CB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8F60-9D3C-4DF8-B821-505698E6A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Audit completed by F2 doctor under supervision of consultant anaesthetist</a:t>
            </a:r>
          </a:p>
          <a:p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From guidelines, created list of criteria which should be documented on all anaesthetic charts</a:t>
            </a:r>
            <a:endParaRPr lang="en-GB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Reviewed random selection of anaesthetic charts to see which criteria met</a:t>
            </a:r>
            <a:endParaRPr lang="en-GB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Inclusion criteria: patient received a general anaesthetic</a:t>
            </a:r>
            <a:endParaRPr lang="en-GB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Exclusion criteria: spinal and/or sedation only</a:t>
            </a:r>
          </a:p>
          <a:p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Charts reviewed shortly post-operatively either in recovery or in critical care after transfer from recovery</a:t>
            </a:r>
          </a:p>
          <a:p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Multiple sites within the trust included - NSECH, Wansbeck General Hospital and North Tyneside General Hospital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9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1C169-EF30-47A3-80C4-0822E0DA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7C151-1A02-43DC-8EE4-9FDD5B18D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28 anaesthetic charts reviewed over a 1 week period in late 2019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All anaesthetists within the department emailed with results and relevant guidelines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Areas needing particular improvement flagged up in email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Reaudit performed with a further sample of 25 charts after a period of 1 month</a:t>
            </a:r>
          </a:p>
          <a:p>
            <a:r>
              <a:rPr lang="en-GB" dirty="0">
                <a:solidFill>
                  <a:schemeClr val="tx1"/>
                </a:solidFill>
              </a:rPr>
              <a:t>Results presented to all anaesthetists in the department at clinical governance meeting</a:t>
            </a:r>
          </a:p>
        </p:txBody>
      </p:sp>
    </p:spTree>
    <p:extLst>
      <p:ext uri="{BB962C8B-B14F-4D97-AF65-F5344CB8AC3E}">
        <p14:creationId xmlns:p14="http://schemas.microsoft.com/office/powerpoint/2010/main" val="171048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A8B5-F3F4-44F3-B07F-0EBC4F1E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br>
              <a:rPr lang="en-GB" dirty="0"/>
            </a:br>
            <a:br>
              <a:rPr lang="en-GB" dirty="0"/>
            </a:br>
            <a:r>
              <a:rPr lang="en-GB" sz="2400" dirty="0"/>
              <a:t>Anaesthetist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E086-CEDC-4732-A166-BD5CA08F2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Bef>
                <a:spcPts val="0"/>
              </a:spcBef>
            </a:pPr>
            <a:r>
              <a:rPr lang="en" dirty="0" err="1">
                <a:ea typeface="+mn-lt"/>
                <a:cs typeface="+mn-lt"/>
              </a:rPr>
              <a:t>Anaesthetist</a:t>
            </a:r>
            <a:r>
              <a:rPr lang="en" dirty="0">
                <a:ea typeface="+mn-lt"/>
                <a:cs typeface="+mn-lt"/>
              </a:rPr>
              <a:t> name - 96.4% → </a:t>
            </a:r>
            <a:r>
              <a:rPr lang="en" dirty="0">
                <a:solidFill>
                  <a:srgbClr val="FF0000"/>
                </a:solidFill>
                <a:ea typeface="+mn-lt"/>
                <a:cs typeface="+mn-lt"/>
              </a:rPr>
              <a:t>80%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</a:pPr>
            <a:r>
              <a:rPr lang="en" dirty="0" err="1">
                <a:ea typeface="+mn-lt"/>
                <a:cs typeface="+mn-lt"/>
              </a:rPr>
              <a:t>Anaesthetist</a:t>
            </a:r>
            <a:r>
              <a:rPr lang="en" dirty="0">
                <a:ea typeface="+mn-lt"/>
                <a:cs typeface="+mn-lt"/>
              </a:rPr>
              <a:t> grade - 10.7% → </a:t>
            </a:r>
            <a:r>
              <a:rPr lang="en" dirty="0">
                <a:solidFill>
                  <a:srgbClr val="92D050"/>
                </a:solidFill>
                <a:ea typeface="+mn-lt"/>
                <a:cs typeface="+mn-lt"/>
              </a:rPr>
              <a:t>16%</a:t>
            </a:r>
            <a:endParaRPr lang="en-US" dirty="0">
              <a:solidFill>
                <a:srgbClr val="92D050"/>
              </a:solidFill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</a:pPr>
            <a:r>
              <a:rPr lang="en" dirty="0">
                <a:ea typeface="+mn-lt"/>
                <a:cs typeface="+mn-lt"/>
              </a:rPr>
              <a:t>GMC number - 0% → </a:t>
            </a:r>
            <a:r>
              <a:rPr lang="en" dirty="0">
                <a:solidFill>
                  <a:srgbClr val="92D050"/>
                </a:solidFill>
                <a:ea typeface="+mn-lt"/>
                <a:cs typeface="+mn-lt"/>
              </a:rPr>
              <a:t>4%</a:t>
            </a:r>
            <a:endParaRPr lang="en-US" dirty="0">
              <a:solidFill>
                <a:srgbClr val="92D050"/>
              </a:solidFill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</a:pPr>
            <a:r>
              <a:rPr lang="en" dirty="0">
                <a:ea typeface="+mn-lt"/>
                <a:cs typeface="+mn-lt"/>
              </a:rPr>
              <a:t>Signature - 0% →  </a:t>
            </a:r>
            <a:r>
              <a:rPr lang="en" dirty="0">
                <a:solidFill>
                  <a:srgbClr val="92D050"/>
                </a:solidFill>
                <a:ea typeface="+mn-lt"/>
                <a:cs typeface="+mn-lt"/>
              </a:rPr>
              <a:t>8%</a:t>
            </a:r>
            <a:endParaRPr lang="en-US" dirty="0">
              <a:solidFill>
                <a:srgbClr val="92D050"/>
              </a:solidFill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</a:pPr>
            <a:r>
              <a:rPr lang="en" dirty="0">
                <a:ea typeface="+mn-lt"/>
                <a:cs typeface="+mn-lt"/>
              </a:rPr>
              <a:t>If trainee - supervising consultant -  88.9% → </a:t>
            </a:r>
            <a:r>
              <a:rPr lang="en" dirty="0">
                <a:solidFill>
                  <a:srgbClr val="92D050"/>
                </a:solidFill>
                <a:ea typeface="+mn-lt"/>
                <a:cs typeface="+mn-lt"/>
              </a:rPr>
              <a:t>91.7%</a:t>
            </a:r>
            <a:endParaRPr lang="en-US" dirty="0">
              <a:solidFill>
                <a:srgbClr val="92D050"/>
              </a:solidFill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</a:pPr>
            <a:r>
              <a:rPr lang="en" dirty="0">
                <a:ea typeface="+mn-lt"/>
                <a:cs typeface="+mn-lt"/>
              </a:rPr>
              <a:t>If trainee - level of supervision - 11.1% → </a:t>
            </a:r>
            <a:r>
              <a:rPr lang="en" dirty="0">
                <a:solidFill>
                  <a:srgbClr val="00B050"/>
                </a:solidFill>
                <a:ea typeface="+mn-lt"/>
                <a:cs typeface="+mn-lt"/>
              </a:rPr>
              <a:t> </a:t>
            </a:r>
            <a:r>
              <a:rPr lang="en" dirty="0">
                <a:solidFill>
                  <a:srgbClr val="92D050"/>
                </a:solidFill>
                <a:ea typeface="+mn-lt"/>
                <a:cs typeface="+mn-lt"/>
              </a:rPr>
              <a:t>25%</a:t>
            </a:r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09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1CE7E-51C2-4701-825A-DC6804ED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br>
              <a:rPr lang="en-GB" dirty="0"/>
            </a:br>
            <a:br>
              <a:rPr lang="en-GB" dirty="0"/>
            </a:br>
            <a:r>
              <a:rPr lang="en-GB" sz="2400" dirty="0"/>
              <a:t>Patient/anaesthetic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B174E-54E8-4D20-91DD-0680190AD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Bef>
                <a:spcPts val="0"/>
              </a:spcBef>
            </a:pPr>
            <a:r>
              <a:rPr lang="en" dirty="0">
                <a:ea typeface="+mn-lt"/>
                <a:cs typeface="+mn-lt"/>
              </a:rPr>
              <a:t>ASA grade - 92.9% → </a:t>
            </a:r>
            <a:r>
              <a:rPr lang="en" dirty="0">
                <a:solidFill>
                  <a:srgbClr val="FF0000"/>
                </a:solidFill>
                <a:ea typeface="+mn-lt"/>
                <a:cs typeface="+mn-lt"/>
              </a:rPr>
              <a:t>80%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</a:pPr>
            <a:r>
              <a:rPr lang="en" dirty="0">
                <a:ea typeface="+mn-lt"/>
                <a:cs typeface="+mn-lt"/>
              </a:rPr>
              <a:t>NCEPOD Class - 39.3% → </a:t>
            </a:r>
            <a:r>
              <a:rPr lang="en" dirty="0">
                <a:solidFill>
                  <a:srgbClr val="FF0000"/>
                </a:solidFill>
                <a:ea typeface="+mn-lt"/>
                <a:cs typeface="+mn-lt"/>
              </a:rPr>
              <a:t>20%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</a:pPr>
            <a:r>
              <a:rPr lang="en" dirty="0">
                <a:ea typeface="+mn-lt"/>
                <a:cs typeface="+mn-lt"/>
              </a:rPr>
              <a:t>Discussion of risks - 78.6% → </a:t>
            </a:r>
            <a:r>
              <a:rPr lang="en" dirty="0">
                <a:solidFill>
                  <a:srgbClr val="92D050"/>
                </a:solidFill>
                <a:ea typeface="+mn-lt"/>
                <a:cs typeface="+mn-lt"/>
              </a:rPr>
              <a:t>84%</a:t>
            </a:r>
            <a:endParaRPr lang="en-US">
              <a:solidFill>
                <a:srgbClr val="92D050"/>
              </a:solidFill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</a:pPr>
            <a:r>
              <a:rPr lang="en" dirty="0" err="1">
                <a:ea typeface="+mn-lt"/>
                <a:cs typeface="+mn-lt"/>
              </a:rPr>
              <a:t>Anaesthetic</a:t>
            </a:r>
            <a:r>
              <a:rPr lang="en" dirty="0">
                <a:ea typeface="+mn-lt"/>
                <a:cs typeface="+mn-lt"/>
              </a:rPr>
              <a:t> plan - 69.7% → </a:t>
            </a:r>
            <a:r>
              <a:rPr lang="en" dirty="0">
                <a:solidFill>
                  <a:srgbClr val="FF0000"/>
                </a:solidFill>
                <a:ea typeface="+mn-lt"/>
                <a:cs typeface="+mn-lt"/>
              </a:rPr>
              <a:t>48%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</a:pPr>
            <a:r>
              <a:rPr lang="en" dirty="0">
                <a:ea typeface="+mn-lt"/>
                <a:cs typeface="+mn-lt"/>
              </a:rPr>
              <a:t>Machine check - 75% → </a:t>
            </a:r>
            <a:r>
              <a:rPr lang="en" dirty="0">
                <a:solidFill>
                  <a:srgbClr val="FF0000"/>
                </a:solidFill>
                <a:ea typeface="+mn-lt"/>
                <a:cs typeface="+mn-lt"/>
              </a:rPr>
              <a:t>56%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65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7DD2-DE2C-42E3-A7EE-F31E09B4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br>
              <a:rPr lang="en-GB" dirty="0"/>
            </a:br>
            <a:br>
              <a:rPr lang="en-GB" dirty="0"/>
            </a:br>
            <a:r>
              <a:rPr lang="en-GB" sz="2400" dirty="0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41EFA-04D9-496D-95F9-B15614920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Bef>
                <a:spcPts val="0"/>
              </a:spcBef>
            </a:pPr>
            <a:r>
              <a:rPr lang="en" dirty="0">
                <a:ea typeface="+mn-lt"/>
                <a:cs typeface="+mn-lt"/>
              </a:rPr>
              <a:t>ECG, NIBP, SpO2, </a:t>
            </a:r>
            <a:r>
              <a:rPr lang="en" dirty="0" err="1">
                <a:ea typeface="+mn-lt"/>
                <a:cs typeface="+mn-lt"/>
              </a:rPr>
              <a:t>vapour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analyser</a:t>
            </a:r>
            <a:r>
              <a:rPr lang="en" dirty="0">
                <a:ea typeface="+mn-lt"/>
                <a:cs typeface="+mn-lt"/>
              </a:rPr>
              <a:t> - all </a:t>
            </a:r>
            <a:r>
              <a:rPr lang="en" dirty="0">
                <a:solidFill>
                  <a:srgbClr val="92D050"/>
                </a:solidFill>
                <a:ea typeface="+mn-lt"/>
                <a:cs typeface="+mn-lt"/>
              </a:rPr>
              <a:t>100% </a:t>
            </a:r>
            <a:endParaRPr lang="en-US">
              <a:solidFill>
                <a:srgbClr val="92D050"/>
              </a:solidFill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</a:pPr>
            <a:r>
              <a:rPr lang="en" dirty="0">
                <a:ea typeface="+mn-lt"/>
                <a:cs typeface="+mn-lt"/>
              </a:rPr>
              <a:t>FiO2 - 100% → </a:t>
            </a:r>
            <a:r>
              <a:rPr lang="en" dirty="0">
                <a:solidFill>
                  <a:srgbClr val="FF0000"/>
                </a:solidFill>
                <a:ea typeface="+mn-lt"/>
                <a:cs typeface="+mn-lt"/>
              </a:rPr>
              <a:t>96%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</a:pPr>
            <a:r>
              <a:rPr lang="en" dirty="0">
                <a:ea typeface="+mn-lt"/>
                <a:cs typeface="+mn-lt"/>
              </a:rPr>
              <a:t>EtCO2 - 96.4% →</a:t>
            </a:r>
            <a:r>
              <a:rPr lang="en" dirty="0">
                <a:solidFill>
                  <a:srgbClr val="00B050"/>
                </a:solidFill>
                <a:ea typeface="+mn-lt"/>
                <a:cs typeface="+mn-lt"/>
              </a:rPr>
              <a:t> </a:t>
            </a:r>
            <a:r>
              <a:rPr lang="en" dirty="0">
                <a:solidFill>
                  <a:srgbClr val="92D050"/>
                </a:solidFill>
                <a:ea typeface="+mn-lt"/>
                <a:cs typeface="+mn-lt"/>
              </a:rPr>
              <a:t> 100%</a:t>
            </a:r>
            <a:endParaRPr lang="en-US">
              <a:solidFill>
                <a:srgbClr val="92D050"/>
              </a:solidFill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</a:pPr>
            <a:r>
              <a:rPr lang="en" dirty="0">
                <a:ea typeface="+mn-lt"/>
                <a:cs typeface="+mn-lt"/>
              </a:rPr>
              <a:t>Airway pressures - 20% → </a:t>
            </a:r>
            <a:r>
              <a:rPr lang="en" dirty="0">
                <a:solidFill>
                  <a:srgbClr val="92D050"/>
                </a:solidFill>
                <a:ea typeface="+mn-lt"/>
                <a:cs typeface="+mn-lt"/>
              </a:rPr>
              <a:t>40%</a:t>
            </a:r>
            <a:endParaRPr lang="en-US">
              <a:solidFill>
                <a:srgbClr val="92D050"/>
              </a:solidFill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</a:pPr>
            <a:r>
              <a:rPr lang="en" dirty="0">
                <a:ea typeface="+mn-lt"/>
                <a:cs typeface="+mn-lt"/>
              </a:rPr>
              <a:t>BIS - 90% →  </a:t>
            </a:r>
            <a:r>
              <a:rPr lang="en" dirty="0">
                <a:solidFill>
                  <a:srgbClr val="92D050"/>
                </a:solidFill>
                <a:ea typeface="+mn-lt"/>
                <a:cs typeface="+mn-lt"/>
              </a:rPr>
              <a:t>100%</a:t>
            </a:r>
            <a:endParaRPr lang="en-US" dirty="0">
              <a:solidFill>
                <a:srgbClr val="92D050"/>
              </a:solidFill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</a:pPr>
            <a:r>
              <a:rPr lang="en" dirty="0">
                <a:ea typeface="+mn-lt"/>
                <a:cs typeface="+mn-lt"/>
              </a:rPr>
              <a:t>Temperature - 73.1% → </a:t>
            </a:r>
            <a:r>
              <a:rPr lang="en" dirty="0">
                <a:solidFill>
                  <a:srgbClr val="FF0000"/>
                </a:solidFill>
                <a:ea typeface="+mn-lt"/>
                <a:cs typeface="+mn-lt"/>
              </a:rPr>
              <a:t>70.8%</a:t>
            </a: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261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19CEE-4B88-43FD-8ECC-DCA3CCFD7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br>
              <a:rPr lang="en-GB" dirty="0"/>
            </a:br>
            <a:br>
              <a:rPr lang="en-GB" dirty="0"/>
            </a:br>
            <a:r>
              <a:rPr lang="en-GB" sz="2400" dirty="0"/>
              <a:t>Handover to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B3BDC-D4D3-4DE1-A0A9-C13EF11F8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Bef>
                <a:spcPts val="0"/>
              </a:spcBef>
            </a:pPr>
            <a:r>
              <a:rPr lang="en" dirty="0">
                <a:ea typeface="+mn-lt"/>
                <a:cs typeface="+mn-lt"/>
              </a:rPr>
              <a:t>Boxes checked - 50% →  </a:t>
            </a:r>
            <a:r>
              <a:rPr lang="en" dirty="0">
                <a:solidFill>
                  <a:srgbClr val="FF0000"/>
                </a:solidFill>
                <a:ea typeface="+mn-lt"/>
                <a:cs typeface="+mn-lt"/>
              </a:rPr>
              <a:t>48%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</a:pPr>
            <a:r>
              <a:rPr lang="en" dirty="0">
                <a:ea typeface="+mn-lt"/>
                <a:cs typeface="+mn-lt"/>
              </a:rPr>
              <a:t>Written information - 25% →  </a:t>
            </a:r>
            <a:r>
              <a:rPr lang="en" dirty="0">
                <a:solidFill>
                  <a:srgbClr val="92D050"/>
                </a:solidFill>
                <a:ea typeface="+mn-lt"/>
                <a:cs typeface="+mn-lt"/>
              </a:rPr>
              <a:t>28%</a:t>
            </a:r>
            <a:endParaRPr lang="en-US" dirty="0">
              <a:solidFill>
                <a:srgbClr val="92D050"/>
              </a:solidFill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</a:pPr>
            <a:r>
              <a:rPr lang="en" dirty="0">
                <a:ea typeface="+mn-lt"/>
                <a:cs typeface="+mn-lt"/>
              </a:rPr>
              <a:t>Cannula flush box checked - 42.9% →</a:t>
            </a:r>
            <a:r>
              <a:rPr lang="en" dirty="0">
                <a:solidFill>
                  <a:srgbClr val="FF0000"/>
                </a:solidFill>
                <a:ea typeface="+mn-lt"/>
                <a:cs typeface="+mn-lt"/>
              </a:rPr>
              <a:t> 32%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</a:pPr>
            <a:r>
              <a:rPr lang="en" dirty="0">
                <a:ea typeface="+mn-lt"/>
                <a:cs typeface="+mn-lt"/>
              </a:rPr>
              <a:t>Signed - 46.4% → </a:t>
            </a:r>
            <a:r>
              <a:rPr lang="en" dirty="0">
                <a:solidFill>
                  <a:srgbClr val="FF0000"/>
                </a:solidFill>
                <a:ea typeface="+mn-lt"/>
                <a:cs typeface="+mn-lt"/>
              </a:rPr>
              <a:t>32%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0786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21B36-3B30-451C-AD4C-FE957C3C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9D041-AE05-427F-BC30-33EF1E72C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Minimal overall change seen on reaudit</a:t>
            </a:r>
          </a:p>
          <a:p>
            <a:r>
              <a:rPr lang="en-GB" dirty="0">
                <a:solidFill>
                  <a:schemeClr val="tx1"/>
                </a:solidFill>
              </a:rPr>
              <a:t>Documentation of intraoperative observations and monitoring used generally met the required standards</a:t>
            </a:r>
          </a:p>
          <a:p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Areas of weakness included documentation of full anaesthetist identifying details and handover to recovery</a:t>
            </a:r>
          </a:p>
          <a:p>
            <a:r>
              <a:rPr lang="en-GB" dirty="0">
                <a:solidFill>
                  <a:schemeClr val="tx1"/>
                </a:solidFill>
              </a:rPr>
              <a:t>Overall documentation still falls short of standards set out by </a:t>
            </a:r>
            <a:r>
              <a:rPr lang="en-GB" dirty="0" err="1">
                <a:solidFill>
                  <a:schemeClr val="tx1"/>
                </a:solidFill>
              </a:rPr>
              <a:t>RCoA</a:t>
            </a:r>
            <a:r>
              <a:rPr lang="en-GB" dirty="0">
                <a:solidFill>
                  <a:schemeClr val="tx1"/>
                </a:solidFill>
              </a:rPr>
              <a:t> and GMC</a:t>
            </a:r>
          </a:p>
        </p:txBody>
      </p:sp>
    </p:spTree>
    <p:extLst>
      <p:ext uri="{BB962C8B-B14F-4D97-AF65-F5344CB8AC3E}">
        <p14:creationId xmlns:p14="http://schemas.microsoft.com/office/powerpoint/2010/main" val="189205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C6A20-8AA3-4E27-A93B-493ECBE9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BD5F-420B-4D67-A4C2-5757AE819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Audit put on hold due to covid pandemic!</a:t>
            </a:r>
          </a:p>
          <a:p>
            <a:r>
              <a:rPr lang="en-GB" dirty="0">
                <a:solidFill>
                  <a:schemeClr val="tx1"/>
                </a:solidFill>
              </a:rPr>
              <a:t>Updated ACSA standards published in 2021</a:t>
            </a:r>
          </a:p>
          <a:p>
            <a:r>
              <a:rPr lang="en-GB" dirty="0">
                <a:solidFill>
                  <a:schemeClr val="tx1"/>
                </a:solidFill>
              </a:rPr>
              <a:t>New minimum monitoring guidelines published by AAGBI 2021</a:t>
            </a:r>
          </a:p>
          <a:p>
            <a:r>
              <a:rPr lang="en-GB" dirty="0">
                <a:solidFill>
                  <a:schemeClr val="tx1"/>
                </a:solidFill>
              </a:rPr>
              <a:t>Reaudit started to assess for any change/compliance with new guidelines</a:t>
            </a:r>
          </a:p>
          <a:p>
            <a:r>
              <a:rPr lang="en-GB" dirty="0">
                <a:solidFill>
                  <a:schemeClr val="tx1"/>
                </a:solidFill>
              </a:rPr>
              <a:t>Unclear whether discussion raised at the initial presentation of results will have changed practice</a:t>
            </a:r>
          </a:p>
        </p:txBody>
      </p:sp>
    </p:spTree>
    <p:extLst>
      <p:ext uri="{BB962C8B-B14F-4D97-AF65-F5344CB8AC3E}">
        <p14:creationId xmlns:p14="http://schemas.microsoft.com/office/powerpoint/2010/main" val="3146618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9A6A4-7E72-4ABE-B3F8-A389445D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7056444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spc="-100" dirty="0">
                <a:solidFill>
                  <a:schemeClr val="tx1"/>
                </a:solidFill>
              </a:rPr>
              <a:t>Thank you!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1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776A1-5C75-455C-A2C3-633C4E65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490E8-BA72-4F20-8F54-C1B515E0A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Accurate anaesthetic chart documentation is important both for clinicians involved in ongoing patient care and medicolegally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Northumbria Healthcare NHS Foundation Trust is 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working towards Anaesthesia Clinical Services Accreditation (ACSA) from the Royal College of Anaesthetists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ACSA standards are based on Guidelines for the Provision of Anaesthetic Services. Several standards relate to documentation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GMC also sets out standards for all medical documentation</a:t>
            </a:r>
          </a:p>
          <a:p>
            <a:r>
              <a:rPr lang="en-GB" dirty="0">
                <a:solidFill>
                  <a:schemeClr val="tx1"/>
                </a:solidFill>
              </a:rPr>
              <a:t>Audit performed to evidence compliance and highlight any areas where improvement required</a:t>
            </a:r>
          </a:p>
        </p:txBody>
      </p:sp>
    </p:spTree>
    <p:extLst>
      <p:ext uri="{BB962C8B-B14F-4D97-AF65-F5344CB8AC3E}">
        <p14:creationId xmlns:p14="http://schemas.microsoft.com/office/powerpoint/2010/main" val="287208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A2C81-2654-4B57-A56F-BE3F8E23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dirty="0"/>
              <a:t>GMC Standards</a:t>
            </a:r>
            <a:br>
              <a:rPr lang="en-GB" dirty="0"/>
            </a:br>
            <a:br>
              <a:rPr lang="en-GB" dirty="0"/>
            </a:br>
            <a:r>
              <a:rPr lang="en-GB" sz="2400" dirty="0"/>
              <a:t>Good Medical Practice</a:t>
            </a:r>
            <a:endParaRPr lang="en-GB" sz="2400">
              <a:ea typeface="+mj-lt"/>
              <a:cs typeface="+mj-lt"/>
            </a:endParaRPr>
          </a:p>
          <a:p>
            <a:pPr>
              <a:spcBef>
                <a:spcPts val="1200"/>
              </a:spcBef>
            </a:pPr>
            <a:r>
              <a:rPr lang="en-GB" sz="2400" dirty="0"/>
              <a:t>Domain 1 - Knowledge, skills and performance</a:t>
            </a:r>
            <a:endParaRPr lang="en-GB" sz="2400" dirty="0">
              <a:ea typeface="+mj-lt"/>
              <a:cs typeface="+mj-lt"/>
            </a:endParaRP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FB0D1-62D8-483F-A319-301DD27A4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4DF0A853-795F-427A-B39A-6CAFB8C1B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8" t="22967" r="30966" b="15532"/>
          <a:stretch/>
        </p:blipFill>
        <p:spPr>
          <a:xfrm>
            <a:off x="3968533" y="1204000"/>
            <a:ext cx="7195831" cy="44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7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328A-25C6-46E1-AFD0-4107C729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ACSA Standards</a:t>
            </a:r>
            <a:br>
              <a:rPr lang="en-GB" dirty="0"/>
            </a:br>
            <a:br>
              <a:rPr lang="en-GB" dirty="0"/>
            </a:br>
            <a:r>
              <a:rPr lang="en-GB" sz="2400" dirty="0"/>
              <a:t>Supervision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EC98EC98-46DD-49E6-BF22-6BF4456B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8969" y="1642724"/>
            <a:ext cx="4072467" cy="3573992"/>
          </a:xfrm>
        </p:spPr>
      </p:pic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EF957F56-6B2C-4E3C-817F-51713EEBF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067" y="3268086"/>
            <a:ext cx="2743200" cy="3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5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E981-1E00-44E6-8C28-6F3303B5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ACSA Standards</a:t>
            </a:r>
            <a:br>
              <a:rPr lang="en-GB" dirty="0"/>
            </a:br>
            <a:br>
              <a:rPr lang="en-GB" dirty="0"/>
            </a:br>
            <a:r>
              <a:rPr lang="en-GB" sz="2400" dirty="0"/>
              <a:t>Discussion of Risks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D5691717-9B19-4F2B-9556-3867B1E58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7" b="4110"/>
          <a:stretch/>
        </p:blipFill>
        <p:spPr>
          <a:xfrm>
            <a:off x="3777193" y="787591"/>
            <a:ext cx="3742845" cy="2804006"/>
          </a:xfr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BA4F73A8-6791-44A8-89C6-28FE0D426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1" b="2326"/>
          <a:stretch/>
        </p:blipFill>
        <p:spPr>
          <a:xfrm>
            <a:off x="6396567" y="3916829"/>
            <a:ext cx="4976853" cy="21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8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7AD72-38CA-4C49-AB48-612B2A58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ACSA Standards</a:t>
            </a:r>
            <a:br>
              <a:rPr lang="en-GB" dirty="0"/>
            </a:br>
            <a:br>
              <a:rPr lang="en-GB" dirty="0"/>
            </a:br>
            <a:r>
              <a:rPr lang="en-GB" sz="2400" dirty="0"/>
              <a:t>Machine Check</a:t>
            </a:r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BB3B7FB-A31B-4493-B5CB-AD6D6C68A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1" b="24510"/>
          <a:stretch/>
        </p:blipFill>
        <p:spPr>
          <a:xfrm>
            <a:off x="4110038" y="2652235"/>
            <a:ext cx="4325979" cy="1545146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BADE362-DDA7-446D-9803-4691B0913F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404"/>
          <a:stretch/>
        </p:blipFill>
        <p:spPr>
          <a:xfrm>
            <a:off x="8894654" y="3195638"/>
            <a:ext cx="2419350" cy="3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1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8989-030E-4BB3-B744-09ED0554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ACSA Standards</a:t>
            </a:r>
            <a:br>
              <a:rPr lang="en-GB" dirty="0"/>
            </a:br>
            <a:br>
              <a:rPr lang="en-GB" dirty="0"/>
            </a:br>
            <a:r>
              <a:rPr lang="en-GB" sz="2400" dirty="0"/>
              <a:t>Monitoring</a:t>
            </a: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45BB28B-BDE0-47AA-915C-07638BBB8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4" r="439" b="12236"/>
          <a:stretch/>
        </p:blipFill>
        <p:spPr>
          <a:xfrm>
            <a:off x="3937639" y="2357808"/>
            <a:ext cx="4538410" cy="2081115"/>
          </a:xfrm>
        </p:spPr>
      </p:pic>
      <p:pic>
        <p:nvPicPr>
          <p:cNvPr id="5" name="Picture 5" descr="&#10;&#10;Description automatically generated">
            <a:extLst>
              <a:ext uri="{FF2B5EF4-FFF2-40B4-BE49-F238E27FC236}">
                <a16:creationId xmlns:a16="http://schemas.microsoft.com/office/drawing/2014/main" id="{1F01CB86-C7AC-4D4B-B4B2-81D3F8579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190" y="2359851"/>
            <a:ext cx="2149127" cy="20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3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0ADF-A3F8-4544-B36D-B644A5902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Minimum Monitoring Guidelines</a:t>
            </a:r>
            <a:br>
              <a:rPr lang="en-GB" dirty="0"/>
            </a:br>
            <a:br>
              <a:rPr lang="en-GB" dirty="0"/>
            </a:br>
            <a:r>
              <a:rPr lang="en" sz="2400" dirty="0">
                <a:ea typeface="+mj-lt"/>
                <a:cs typeface="+mj-lt"/>
              </a:rPr>
              <a:t>Recommendations for standards of monitoring during </a:t>
            </a:r>
            <a:r>
              <a:rPr lang="en" sz="2400" dirty="0" err="1">
                <a:ea typeface="+mj-lt"/>
                <a:cs typeface="+mj-lt"/>
              </a:rPr>
              <a:t>anaesthesia</a:t>
            </a:r>
            <a:r>
              <a:rPr lang="en" sz="2400" dirty="0">
                <a:ea typeface="+mj-lt"/>
                <a:cs typeface="+mj-lt"/>
              </a:rPr>
              <a:t> and recovery (2015)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B152A2-7ADB-4EC1-B923-EC4C64BAB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8751" y="1707383"/>
            <a:ext cx="3414126" cy="3423651"/>
          </a:xfr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F6E47F31-B5DC-431C-8BB1-D4C66826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53" y="2842230"/>
            <a:ext cx="3338186" cy="11526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D042E6-9F93-4C0E-9122-2DF5FF95F4A3}"/>
              </a:ext>
            </a:extLst>
          </p:cNvPr>
          <p:cNvSpPr/>
          <p:nvPr/>
        </p:nvSpPr>
        <p:spPr>
          <a:xfrm>
            <a:off x="9498932" y="3773905"/>
            <a:ext cx="1654341" cy="230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4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29A5-E461-44D9-AB06-38F35990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ACSA Standards</a:t>
            </a:r>
            <a:br>
              <a:rPr lang="en-GB" dirty="0"/>
            </a:br>
            <a:br>
              <a:rPr lang="en-GB" dirty="0"/>
            </a:br>
            <a:r>
              <a:rPr lang="en-GB" sz="2400" dirty="0"/>
              <a:t>Handover</a:t>
            </a:r>
          </a:p>
        </p:txBody>
      </p:sp>
      <p:pic>
        <p:nvPicPr>
          <p:cNvPr id="8" name="Picture 2" descr="Table&#10;&#10;Description automatically generated">
            <a:extLst>
              <a:ext uri="{FF2B5EF4-FFF2-40B4-BE49-F238E27FC236}">
                <a16:creationId xmlns:a16="http://schemas.microsoft.com/office/drawing/2014/main" id="{1A856310-4C58-4EA2-A5E7-8EAA0F8B2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7" t="19444" r="16875" b="10185"/>
          <a:stretch/>
        </p:blipFill>
        <p:spPr bwMode="auto">
          <a:xfrm>
            <a:off x="6092383" y="3384061"/>
            <a:ext cx="5440148" cy="329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1EB59B-A6FB-4CD6-9804-6E8979F88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Google Shape;122;p21" descr="Text&#10;&#10;Description automatically generated">
            <a:extLst>
              <a:ext uri="{FF2B5EF4-FFF2-40B4-BE49-F238E27FC236}">
                <a16:creationId xmlns:a16="http://schemas.microsoft.com/office/drawing/2014/main" id="{66C828E7-2158-42E0-A3C5-3A5563DA5B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556" t="20949" r="55222" b="28261"/>
          <a:stretch/>
        </p:blipFill>
        <p:spPr>
          <a:xfrm>
            <a:off x="3704404" y="753741"/>
            <a:ext cx="3719011" cy="258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00191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Frame</vt:lpstr>
      <vt:lpstr>Marina</vt:lpstr>
      <vt:lpstr>Anaesthetic Chart Documentation: Is It Up To Scratch?</vt:lpstr>
      <vt:lpstr>Background</vt:lpstr>
      <vt:lpstr>GMC Standards  Good Medical Practice Domain 1 - Knowledge, skills and performance </vt:lpstr>
      <vt:lpstr>ACSA Standards  Supervision</vt:lpstr>
      <vt:lpstr>ACSA Standards  Discussion of Risks</vt:lpstr>
      <vt:lpstr>ACSA Standards  Machine Check</vt:lpstr>
      <vt:lpstr>ACSA Standards  Monitoring</vt:lpstr>
      <vt:lpstr>Minimum Monitoring Guidelines  Recommendations for standards of monitoring during anaesthesia and recovery (2015)</vt:lpstr>
      <vt:lpstr>ACSA Standards  Handover</vt:lpstr>
      <vt:lpstr>Methods</vt:lpstr>
      <vt:lpstr>Methods</vt:lpstr>
      <vt:lpstr>Results  Anaesthetist details</vt:lpstr>
      <vt:lpstr>Results  Patient/anaesthetic details</vt:lpstr>
      <vt:lpstr>Results  Monitoring</vt:lpstr>
      <vt:lpstr>Results  Handover to recovery</vt:lpstr>
      <vt:lpstr>Conclusions</vt:lpstr>
      <vt:lpstr>What Next?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451</cp:revision>
  <dcterms:created xsi:type="dcterms:W3CDTF">2021-09-13T16:02:53Z</dcterms:created>
  <dcterms:modified xsi:type="dcterms:W3CDTF">2021-09-16T11:22:15Z</dcterms:modified>
</cp:coreProperties>
</file>